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3" r:id="rId3"/>
    <p:sldId id="257" r:id="rId4"/>
    <p:sldId id="266" r:id="rId5"/>
    <p:sldId id="267" r:id="rId6"/>
    <p:sldId id="268" r:id="rId7"/>
    <p:sldId id="258" r:id="rId8"/>
    <p:sldId id="269" r:id="rId9"/>
    <p:sldId id="259" r:id="rId10"/>
    <p:sldId id="270" r:id="rId11"/>
    <p:sldId id="273" r:id="rId12"/>
    <p:sldId id="264" r:id="rId13"/>
    <p:sldId id="262" r:id="rId14"/>
    <p:sldId id="265" r:id="rId15"/>
    <p:sldId id="272" r:id="rId16"/>
    <p:sldId id="260" r:id="rId17"/>
    <p:sldId id="274" r:id="rId18"/>
    <p:sldId id="261" r:id="rId19"/>
    <p:sldId id="275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51" autoAdjust="0"/>
    <p:restoredTop sz="94660"/>
  </p:normalViewPr>
  <p:slideViewPr>
    <p:cSldViewPr>
      <p:cViewPr varScale="1">
        <p:scale>
          <a:sx n="65" d="100"/>
          <a:sy n="65" d="100"/>
        </p:scale>
        <p:origin x="-14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7171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7172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7173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4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5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6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7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8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9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0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1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2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3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184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7185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6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7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8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9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0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1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2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3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4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5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6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7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8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9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00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01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02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03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7204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05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06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07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08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09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0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1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2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3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4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5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6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7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8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9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20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21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7222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23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24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25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26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27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28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7229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7230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31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32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33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7234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7235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7236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237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238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5770920-4519-4894-8772-2455C7EC2C8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0BA674-25CA-4883-97CA-2C09951F67C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570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4B4F1F-D123-4D6C-949F-A5814C90515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20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D29D369-50B3-453F-942F-011A72AE4A4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99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3BF5C1-7639-45F5-AFEA-9EFEA30F179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944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6557A3-84ED-4FF9-876E-CA2CD5BB758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167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AE59E-9046-4B83-824D-7D4F0E7A88F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206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A17B4F-2CC1-4D60-8907-41D28B16D4A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5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7491AD-6194-4140-AB7B-E80CA492869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16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134CD-E625-4310-8A1C-D2F2D6FA35E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576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0A7555-0B83-41A7-87BF-13D9952AF6A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964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E31E6F-273D-4720-9A71-8952E8C1F95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075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14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6148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149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6150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1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2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3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4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5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6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7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8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9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0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161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6162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3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4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5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6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7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8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9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0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1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2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3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4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5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6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7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8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9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180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6181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82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83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84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85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86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87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88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89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90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91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92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93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94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95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96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97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198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6199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00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01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02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03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04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05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206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6207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08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09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10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6211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212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213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6214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6215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7389B66-1F3F-4096-8AAA-D8F9A039DDDA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268538"/>
            <a:ext cx="7772400" cy="1736725"/>
          </a:xfrm>
        </p:spPr>
        <p:txBody>
          <a:bodyPr/>
          <a:lstStyle/>
          <a:p>
            <a:r>
              <a:rPr lang="ru-RU" b="1">
                <a:solidFill>
                  <a:schemeClr val="tx1"/>
                </a:solidFill>
              </a:rPr>
              <a:t>Костные рыбы</a:t>
            </a:r>
            <a:r>
              <a:rPr lang="en-US" b="1">
                <a:solidFill>
                  <a:schemeClr val="tx1"/>
                </a:solidFill>
              </a:rPr>
              <a:t> –</a:t>
            </a:r>
            <a:r>
              <a:rPr lang="ru-RU" b="1">
                <a:solidFill>
                  <a:schemeClr val="tx1"/>
                </a:solidFill>
              </a:rPr>
              <a:t> </a:t>
            </a:r>
            <a:r>
              <a:rPr lang="en-US" b="1">
                <a:solidFill>
                  <a:schemeClr val="tx1"/>
                </a:solidFill>
              </a:rPr>
              <a:t>Osteichthyes</a:t>
            </a:r>
            <a:endParaRPr lang="ru-RU" b="1">
              <a:solidFill>
                <a:schemeClr val="tx1"/>
              </a:solidFill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Rectangle 6"/>
          <p:cNvSpPr>
            <a:spLocks noGrp="1" noChangeArrowheads="1"/>
          </p:cNvSpPr>
          <p:nvPr>
            <p:ph type="title"/>
          </p:nvPr>
        </p:nvSpPr>
        <p:spPr>
          <a:xfrm>
            <a:off x="4427538" y="765175"/>
            <a:ext cx="4716462" cy="981075"/>
          </a:xfrm>
        </p:spPr>
        <p:txBody>
          <a:bodyPr/>
          <a:lstStyle/>
          <a:p>
            <a:r>
              <a:rPr lang="ru-RU"/>
              <a:t>Строение жабр</a:t>
            </a:r>
          </a:p>
        </p:txBody>
      </p:sp>
      <p:pic>
        <p:nvPicPr>
          <p:cNvPr id="61450" name="Picture 10" descr="22_1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4389438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25538"/>
          </a:xfrm>
        </p:spPr>
        <p:txBody>
          <a:bodyPr/>
          <a:lstStyle/>
          <a:p>
            <a:r>
              <a:rPr lang="ru-RU"/>
              <a:t>Строение сердца рыб</a:t>
            </a:r>
          </a:p>
        </p:txBody>
      </p:sp>
      <p:pic>
        <p:nvPicPr>
          <p:cNvPr id="72709" name="Picture 5" descr="22_1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1314450"/>
            <a:ext cx="7956550" cy="5543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5" name="Rectangle 15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0"/>
            <a:ext cx="8229600" cy="1341438"/>
          </a:xfrm>
        </p:spPr>
        <p:txBody>
          <a:bodyPr/>
          <a:lstStyle/>
          <a:p>
            <a:r>
              <a:rPr lang="ru-RU" sz="4000"/>
              <a:t>Строение головного мозга и нервной системы рыб</a:t>
            </a:r>
          </a:p>
        </p:txBody>
      </p:sp>
      <p:pic>
        <p:nvPicPr>
          <p:cNvPr id="30737" name="Picture 17" descr="22_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9488" y="4159250"/>
            <a:ext cx="5624512" cy="269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0" name="Picture 20" descr="22_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50975"/>
            <a:ext cx="6478588" cy="269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ru-RU"/>
              <a:t>Строение боковой линии</a:t>
            </a:r>
          </a:p>
        </p:txBody>
      </p:sp>
      <p:pic>
        <p:nvPicPr>
          <p:cNvPr id="25609" name="Picture 9" descr="1003070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060575"/>
            <a:ext cx="9144000" cy="2813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5" name="Picture 5" descr="23_2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79375"/>
            <a:ext cx="7058025" cy="6778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368425"/>
          </a:xfrm>
          <a:solidFill>
            <a:schemeClr val="bg1"/>
          </a:solidFill>
        </p:spPr>
        <p:txBody>
          <a:bodyPr/>
          <a:lstStyle/>
          <a:p>
            <a:r>
              <a:rPr lang="ru-RU" sz="4000"/>
              <a:t>Положение костных рыб</a:t>
            </a:r>
            <a:br>
              <a:rPr lang="ru-RU" sz="4000"/>
            </a:br>
            <a:r>
              <a:rPr lang="ru-RU" sz="4000"/>
              <a:t>в животном мире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900113" y="1792288"/>
            <a:ext cx="70564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1260475" y="2133600"/>
            <a:ext cx="6624638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ru-RU" sz="2400" b="1"/>
              <a:t>Подкласс Лопастеперые – </a:t>
            </a:r>
            <a:r>
              <a:rPr lang="en-US" sz="2400" b="1"/>
              <a:t>Sarcopterygii</a:t>
            </a:r>
            <a:endParaRPr lang="ru-RU" sz="2400" b="1"/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ru-RU" sz="2400" b="1"/>
              <a:t>Двоякодышащие – </a:t>
            </a:r>
            <a:r>
              <a:rPr lang="en-US" sz="2400" b="1"/>
              <a:t>Dipnoi</a:t>
            </a:r>
            <a:endParaRPr lang="ru-RU" sz="2400" b="1"/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ru-RU" sz="2400" b="1"/>
              <a:t>Кистеперые – </a:t>
            </a:r>
            <a:r>
              <a:rPr lang="en-US" sz="2400" b="1"/>
              <a:t>Crossopterygii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ru-RU" sz="2400" b="1"/>
              <a:t>Подкласс Лучеперые – </a:t>
            </a:r>
            <a:r>
              <a:rPr lang="en-US" sz="2400" b="1"/>
              <a:t>Actinopterygii</a:t>
            </a:r>
            <a:endParaRPr lang="ru-RU" sz="2400" b="1"/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ru-RU" sz="2400" b="1"/>
              <a:t>Костнохрящевые – </a:t>
            </a:r>
            <a:r>
              <a:rPr lang="en-US" sz="2400" b="1"/>
              <a:t>Chondrostei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ru-RU" sz="2400" b="1"/>
              <a:t>Костистые</a:t>
            </a:r>
            <a:r>
              <a:rPr lang="en-US" sz="2400" b="1"/>
              <a:t> – Teleostei</a:t>
            </a:r>
            <a:endParaRPr lang="ru-RU" sz="2400" b="1"/>
          </a:p>
        </p:txBody>
      </p:sp>
      <p:sp>
        <p:nvSpPr>
          <p:cNvPr id="6759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Классификация костных рыб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7" name="Picture 15" descr="23_2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954088"/>
            <a:ext cx="5219700" cy="2555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48" name="Rectangle 16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r>
              <a:rPr lang="ru-RU"/>
              <a:t>Двоякодышащие рыбы</a:t>
            </a:r>
          </a:p>
        </p:txBody>
      </p:sp>
      <p:pic>
        <p:nvPicPr>
          <p:cNvPr id="18437" name="Picture 5" descr="060304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0438"/>
            <a:ext cx="9144000" cy="281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5148263" y="1196975"/>
            <a:ext cx="39957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Австралийский рогозуб</a:t>
            </a: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0" y="63754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Рогозуб (баррамунда), лепидосирен, большой протоптер (мамба)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Кистеперые рыбы</a:t>
            </a:r>
          </a:p>
        </p:txBody>
      </p:sp>
      <p:pic>
        <p:nvPicPr>
          <p:cNvPr id="75781" name="Picture 5" descr="23_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0113" y="1773238"/>
            <a:ext cx="4433887" cy="313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782" name="Picture 6" descr="060304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73238"/>
            <a:ext cx="4695825" cy="313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0" y="50847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/>
              <a:t>Латимерия – живое ископаемое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r>
              <a:rPr lang="ru-RU"/>
              <a:t>Костно-хрящевые рыбы</a:t>
            </a:r>
          </a:p>
        </p:txBody>
      </p:sp>
      <p:pic>
        <p:nvPicPr>
          <p:cNvPr id="21509" name="Picture 5" descr="0603050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230313"/>
            <a:ext cx="9144000" cy="56276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Костистые рыбы</a:t>
            </a:r>
            <a:endParaRPr lang="ru-RU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600200"/>
            <a:ext cx="7354887" cy="478155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ru-RU"/>
              <a:t>Основные отряды:</a:t>
            </a:r>
          </a:p>
          <a:p>
            <a:pPr marL="990600" lvl="1" indent="-533400"/>
            <a:r>
              <a:rPr lang="ru-RU"/>
              <a:t>сельдеобразные</a:t>
            </a:r>
          </a:p>
          <a:p>
            <a:pPr marL="990600" lvl="1" indent="-533400"/>
            <a:r>
              <a:rPr lang="ru-RU"/>
              <a:t>лососевые</a:t>
            </a:r>
          </a:p>
          <a:p>
            <a:pPr marL="990600" lvl="1" indent="-533400"/>
            <a:r>
              <a:rPr lang="ru-RU"/>
              <a:t>карпообразные</a:t>
            </a:r>
          </a:p>
          <a:p>
            <a:pPr marL="990600" lvl="1" indent="-533400"/>
            <a:r>
              <a:rPr lang="ru-RU"/>
              <a:t>колючеперые</a:t>
            </a:r>
          </a:p>
          <a:p>
            <a:pPr marL="990600" lvl="1" indent="-533400"/>
            <a:r>
              <a:rPr lang="ru-RU"/>
              <a:t>угреобразные</a:t>
            </a:r>
          </a:p>
          <a:p>
            <a:pPr marL="990600" lvl="1" indent="-533400"/>
            <a:r>
              <a:rPr lang="ru-RU"/>
              <a:t>щукообразные</a:t>
            </a:r>
          </a:p>
          <a:p>
            <a:pPr marL="990600" lvl="1" indent="-533400"/>
            <a:r>
              <a:rPr lang="ru-RU"/>
              <a:t>сомообразные</a:t>
            </a:r>
          </a:p>
          <a:p>
            <a:pPr marL="990600" lvl="1" indent="-533400"/>
            <a:r>
              <a:rPr lang="ru-RU"/>
              <a:t>трескообразные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7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0237"/>
          </a:xfrm>
        </p:spPr>
        <p:txBody>
          <a:bodyPr/>
          <a:lstStyle/>
          <a:p>
            <a:r>
              <a:rPr lang="ru-RU" sz="4000"/>
              <a:t>Внешнее строение рыбы (окунь)</a:t>
            </a:r>
          </a:p>
        </p:txBody>
      </p:sp>
      <p:pic>
        <p:nvPicPr>
          <p:cNvPr id="27656" name="Picture 8" descr="22_0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289050"/>
            <a:ext cx="9144000" cy="5568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Различные типы чешуи рыб</a:t>
            </a:r>
          </a:p>
        </p:txBody>
      </p:sp>
      <p:pic>
        <p:nvPicPr>
          <p:cNvPr id="9229" name="Picture 13" descr="чешуя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036763"/>
            <a:ext cx="9144000" cy="3657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По кольцам на чешуе можно определить возраст рыбы</a:t>
            </a:r>
          </a:p>
        </p:txBody>
      </p:sp>
      <p:pic>
        <p:nvPicPr>
          <p:cNvPr id="48135" name="Picture 7" descr="22_0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333625"/>
            <a:ext cx="9144000" cy="36877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Мышцы речного окуня</a:t>
            </a:r>
          </a:p>
        </p:txBody>
      </p:sp>
      <p:pic>
        <p:nvPicPr>
          <p:cNvPr id="52231" name="Picture 7" descr="22_0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844675"/>
            <a:ext cx="9144000" cy="40846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Скелет речного окуня</a:t>
            </a:r>
          </a:p>
        </p:txBody>
      </p:sp>
      <p:pic>
        <p:nvPicPr>
          <p:cNvPr id="55302" name="Picture 6" descr="22_1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989138"/>
            <a:ext cx="9144000" cy="3441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0" name="Rectangle 8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39825"/>
          </a:xfrm>
        </p:spPr>
        <p:txBody>
          <a:bodyPr/>
          <a:lstStyle/>
          <a:p>
            <a:r>
              <a:rPr lang="ru-RU"/>
              <a:t>Внутреннее строение окуня</a:t>
            </a:r>
          </a:p>
        </p:txBody>
      </p:sp>
      <p:pic>
        <p:nvPicPr>
          <p:cNvPr id="13317" name="Picture 5" descr="060302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41400"/>
            <a:ext cx="9144000" cy="581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2513"/>
          </a:xfrm>
        </p:spPr>
        <p:txBody>
          <a:bodyPr/>
          <a:lstStyle/>
          <a:p>
            <a:r>
              <a:rPr lang="ru-RU" sz="3200"/>
              <a:t>Пищеварительная и выделительная системы</a:t>
            </a:r>
          </a:p>
        </p:txBody>
      </p:sp>
      <p:pic>
        <p:nvPicPr>
          <p:cNvPr id="57350" name="Picture 6" descr="22_1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066800"/>
            <a:ext cx="9144000" cy="5791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81075"/>
          </a:xfrm>
        </p:spPr>
        <p:txBody>
          <a:bodyPr/>
          <a:lstStyle/>
          <a:p>
            <a:r>
              <a:rPr lang="ru-RU" sz="3200"/>
              <a:t>Схема кровоснабжения плавательного пузыря</a:t>
            </a:r>
          </a:p>
        </p:txBody>
      </p:sp>
      <p:pic>
        <p:nvPicPr>
          <p:cNvPr id="15365" name="Picture 5" descr="0603020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9138" y="1052513"/>
            <a:ext cx="7740650" cy="58054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180</TotalTime>
  <Words>116</Words>
  <Application>Microsoft Office PowerPoint</Application>
  <PresentationFormat>Экран (4:3)</PresentationFormat>
  <Paragraphs>37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Круги</vt:lpstr>
      <vt:lpstr>Костные рыбы – Osteichthyes</vt:lpstr>
      <vt:lpstr>Внешнее строение рыбы (окунь)</vt:lpstr>
      <vt:lpstr>Различные типы чешуи рыб</vt:lpstr>
      <vt:lpstr>По кольцам на чешуе можно определить возраст рыбы</vt:lpstr>
      <vt:lpstr>Мышцы речного окуня</vt:lpstr>
      <vt:lpstr>Скелет речного окуня</vt:lpstr>
      <vt:lpstr>Внутреннее строение окуня</vt:lpstr>
      <vt:lpstr>Пищеварительная и выделительная системы</vt:lpstr>
      <vt:lpstr>Схема кровоснабжения плавательного пузыря</vt:lpstr>
      <vt:lpstr>Строение жабр</vt:lpstr>
      <vt:lpstr>Строение сердца рыб</vt:lpstr>
      <vt:lpstr>Строение головного мозга и нервной системы рыб</vt:lpstr>
      <vt:lpstr>Строение боковой линии</vt:lpstr>
      <vt:lpstr>Положение костных рыб в животном мире</vt:lpstr>
      <vt:lpstr>Классификация костных рыб</vt:lpstr>
      <vt:lpstr>Двоякодышащие рыбы</vt:lpstr>
      <vt:lpstr>Кистеперые рыбы</vt:lpstr>
      <vt:lpstr>Костно-хрящевые рыбы</vt:lpstr>
      <vt:lpstr>Костистые рыбы</vt:lpstr>
    </vt:vector>
  </TitlesOfParts>
  <Company>Дом, милый 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Маша + Эдик</dc:creator>
  <cp:lastModifiedBy>пк</cp:lastModifiedBy>
  <cp:revision>14</cp:revision>
  <dcterms:created xsi:type="dcterms:W3CDTF">2006-08-31T11:32:00Z</dcterms:created>
  <dcterms:modified xsi:type="dcterms:W3CDTF">2023-09-14T07:49:29Z</dcterms:modified>
</cp:coreProperties>
</file>